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71" r:id="rId3"/>
    <p:sldId id="269" r:id="rId4"/>
    <p:sldId id="260" r:id="rId5"/>
    <p:sldId id="261" r:id="rId6"/>
    <p:sldId id="272" r:id="rId7"/>
    <p:sldId id="273" r:id="rId8"/>
    <p:sldId id="264" r:id="rId9"/>
    <p:sldId id="266" r:id="rId10"/>
    <p:sldId id="267" r:id="rId11"/>
    <p:sldId id="258" r:id="rId12"/>
    <p:sldId id="274" r:id="rId13"/>
    <p:sldId id="262"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DAA6-6112-E0FD-840A-90CC6D26CB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3D11E8-B77D-DE88-C7F9-872D52BC3E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AD43C0-3170-A693-6796-F808A7FF7D57}"/>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5" name="Footer Placeholder 4">
            <a:extLst>
              <a:ext uri="{FF2B5EF4-FFF2-40B4-BE49-F238E27FC236}">
                <a16:creationId xmlns:a16="http://schemas.microsoft.com/office/drawing/2014/main" id="{A6328929-2B84-D06B-934F-8CD850F97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ADE7E-97F8-D3B5-C437-64DBD198F1B8}"/>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284827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E617-0A88-51B6-FF8E-EF7795D95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32E66B-0B51-C4C5-A1B2-A21361E85F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A0C65-71B8-E313-DE8A-76FAA434FC82}"/>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5" name="Footer Placeholder 4">
            <a:extLst>
              <a:ext uri="{FF2B5EF4-FFF2-40B4-BE49-F238E27FC236}">
                <a16:creationId xmlns:a16="http://schemas.microsoft.com/office/drawing/2014/main" id="{2C33BE23-AADA-D0B8-A126-23365C0D0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E42A8-904B-3FD1-0D41-9C133DB97012}"/>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262966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1D2593-5916-EA25-06E8-9C0CD72EB3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16E4AE-6F91-EB86-636A-8BB302B27F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01584-E710-9701-D0CA-C661E51796AC}"/>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5" name="Footer Placeholder 4">
            <a:extLst>
              <a:ext uri="{FF2B5EF4-FFF2-40B4-BE49-F238E27FC236}">
                <a16:creationId xmlns:a16="http://schemas.microsoft.com/office/drawing/2014/main" id="{8E3B8723-B16C-31CC-AE90-FE926C3F2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CC8C2-377F-0C37-CBA9-514D2140DC0F}"/>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333536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7320-4017-6954-7724-8D1EC2438D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53E67-374E-2DEF-FB79-FEC3466EE8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EE2ED-47B1-0D92-16D1-62B716B33B68}"/>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5" name="Footer Placeholder 4">
            <a:extLst>
              <a:ext uri="{FF2B5EF4-FFF2-40B4-BE49-F238E27FC236}">
                <a16:creationId xmlns:a16="http://schemas.microsoft.com/office/drawing/2014/main" id="{61480F6E-ECCC-4C07-8615-BE9C50430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C982-15D7-0698-A387-3315D247CCA9}"/>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396451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3CDF-F52F-B9E2-D8E9-9C20C7BEE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0E5B0-6C21-79A6-B9A9-23F0A1A11C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F5FBC9-B4B7-F7BC-3935-E77787D3FE45}"/>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5" name="Footer Placeholder 4">
            <a:extLst>
              <a:ext uri="{FF2B5EF4-FFF2-40B4-BE49-F238E27FC236}">
                <a16:creationId xmlns:a16="http://schemas.microsoft.com/office/drawing/2014/main" id="{074F2593-84ED-DFFA-889D-A2789C60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A54EE-99C4-E5F5-9C7B-DCA6BB95E024}"/>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55476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2B2D-AE73-0821-E769-F09DF00B69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F238A-F234-A9E5-998D-F9651761C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3CF343-A474-04C1-5563-60A56FE5EB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4493EE-1A15-4E59-F3D2-70D2132727E2}"/>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6" name="Footer Placeholder 5">
            <a:extLst>
              <a:ext uri="{FF2B5EF4-FFF2-40B4-BE49-F238E27FC236}">
                <a16:creationId xmlns:a16="http://schemas.microsoft.com/office/drawing/2014/main" id="{AAC73684-0D6C-4C08-8379-F10F06030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C8CB9-F1E7-83D0-34DF-5A5B8A9144D2}"/>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13337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459E-B1AC-0757-9136-CBBC43A180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BD6F08-0D1A-04C0-8272-6F0253BA2E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AE35C-D394-CB69-E075-0A9EA21673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EB4049-C6BF-2402-0C18-7FD338FC0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946A58-1890-BCA8-DD94-5166BB45E2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D50BD3-944F-A721-FD72-03367E16BE71}"/>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8" name="Footer Placeholder 7">
            <a:extLst>
              <a:ext uri="{FF2B5EF4-FFF2-40B4-BE49-F238E27FC236}">
                <a16:creationId xmlns:a16="http://schemas.microsoft.com/office/drawing/2014/main" id="{FF0AAB93-24DB-7251-30A4-438D57C2B3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6D2A9-569A-F30D-70C0-CB0179C73AD5}"/>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85483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593B-9568-42EB-46E4-FD2E4B38C2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966C1-64F4-4268-DBF7-03A7D7FBAF78}"/>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4" name="Footer Placeholder 3">
            <a:extLst>
              <a:ext uri="{FF2B5EF4-FFF2-40B4-BE49-F238E27FC236}">
                <a16:creationId xmlns:a16="http://schemas.microsoft.com/office/drawing/2014/main" id="{C726478B-0611-F873-7FB5-187055D087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DBDFE5-CE66-6EA5-6BB7-F06AF66A04B8}"/>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398239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F338C0-2542-1FE5-4B73-992B1FE23606}"/>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3" name="Footer Placeholder 2">
            <a:extLst>
              <a:ext uri="{FF2B5EF4-FFF2-40B4-BE49-F238E27FC236}">
                <a16:creationId xmlns:a16="http://schemas.microsoft.com/office/drawing/2014/main" id="{57862062-6B43-4765-4AE0-9A9641ED22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F62851-775D-7314-F01B-5E138B5DCD63}"/>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31527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2291-61E1-A0F3-AFED-B340647C2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40B3F-75C0-8947-F7E1-A1006638D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E945C3-EA54-9545-F0DF-0DA1DD85A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A371E-1FFA-B9E4-D2C8-42F7FE229020}"/>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6" name="Footer Placeholder 5">
            <a:extLst>
              <a:ext uri="{FF2B5EF4-FFF2-40B4-BE49-F238E27FC236}">
                <a16:creationId xmlns:a16="http://schemas.microsoft.com/office/drawing/2014/main" id="{FC635F6C-A57B-837E-084A-E1910183B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FB1AD-E5A2-E9E6-41DA-3742F92BB2F0}"/>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144759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E14BA-D549-C0DF-731B-29FBC9D70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5CACAB-490E-2810-C69C-E139E2321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66AE46-9845-CAE3-2FD6-B7A157760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063381-D382-59E0-04B8-5BFE6AD53E81}"/>
              </a:ext>
            </a:extLst>
          </p:cNvPr>
          <p:cNvSpPr>
            <a:spLocks noGrp="1"/>
          </p:cNvSpPr>
          <p:nvPr>
            <p:ph type="dt" sz="half" idx="10"/>
          </p:nvPr>
        </p:nvSpPr>
        <p:spPr/>
        <p:txBody>
          <a:bodyPr/>
          <a:lstStyle/>
          <a:p>
            <a:fld id="{54BBB9B0-8986-4980-A426-21F772C774B3}" type="datetimeFigureOut">
              <a:rPr lang="en-US" smtClean="0"/>
              <a:t>5/27/2023</a:t>
            </a:fld>
            <a:endParaRPr lang="en-US"/>
          </a:p>
        </p:txBody>
      </p:sp>
      <p:sp>
        <p:nvSpPr>
          <p:cNvPr id="6" name="Footer Placeholder 5">
            <a:extLst>
              <a:ext uri="{FF2B5EF4-FFF2-40B4-BE49-F238E27FC236}">
                <a16:creationId xmlns:a16="http://schemas.microsoft.com/office/drawing/2014/main" id="{ACD871D6-E5C5-5B52-1410-F516D4347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E5910-8D3B-A52D-0DAD-A8D152FC455B}"/>
              </a:ext>
            </a:extLst>
          </p:cNvPr>
          <p:cNvSpPr>
            <a:spLocks noGrp="1"/>
          </p:cNvSpPr>
          <p:nvPr>
            <p:ph type="sldNum" sz="quarter" idx="12"/>
          </p:nvPr>
        </p:nvSpPr>
        <p:spPr/>
        <p:txBody>
          <a:bodyPr/>
          <a:lstStyle/>
          <a:p>
            <a:fld id="{83216B72-6C43-4957-943A-F285A1707F12}" type="slidenum">
              <a:rPr lang="en-US" smtClean="0"/>
              <a:t>‹#›</a:t>
            </a:fld>
            <a:endParaRPr lang="en-US"/>
          </a:p>
        </p:txBody>
      </p:sp>
    </p:spTree>
    <p:extLst>
      <p:ext uri="{BB962C8B-B14F-4D97-AF65-F5344CB8AC3E}">
        <p14:creationId xmlns:p14="http://schemas.microsoft.com/office/powerpoint/2010/main" val="20671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4C590-6F1B-B403-04D2-735C235F1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4BE76D-E364-FA07-9290-58F1E2867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CF8F2-BDCF-E976-EB4D-26ED4559C0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BB9B0-8986-4980-A426-21F772C774B3}" type="datetimeFigureOut">
              <a:rPr lang="en-US" smtClean="0"/>
              <a:t>5/27/2023</a:t>
            </a:fld>
            <a:endParaRPr lang="en-US"/>
          </a:p>
        </p:txBody>
      </p:sp>
      <p:sp>
        <p:nvSpPr>
          <p:cNvPr id="5" name="Footer Placeholder 4">
            <a:extLst>
              <a:ext uri="{FF2B5EF4-FFF2-40B4-BE49-F238E27FC236}">
                <a16:creationId xmlns:a16="http://schemas.microsoft.com/office/drawing/2014/main" id="{CF4B8F99-7BFD-6B8F-5EAF-4F5F0EFA7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2577E8-CADE-B3E4-B481-7B1BB711A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16B72-6C43-4957-943A-F285A1707F12}" type="slidenum">
              <a:rPr lang="en-US" smtClean="0"/>
              <a:t>‹#›</a:t>
            </a:fld>
            <a:endParaRPr lang="en-US"/>
          </a:p>
        </p:txBody>
      </p:sp>
    </p:spTree>
    <p:extLst>
      <p:ext uri="{BB962C8B-B14F-4D97-AF65-F5344CB8AC3E}">
        <p14:creationId xmlns:p14="http://schemas.microsoft.com/office/powerpoint/2010/main" val="42596133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gif"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1"/>
            <a:ext cx="428961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lin Sans FB Demi" panose="020E0802020502020306" pitchFamily="34" charset="0"/>
              </a:rPr>
              <a:t>CLEAN AND GREEN PAKISTAN </a:t>
            </a:r>
          </a:p>
          <a:p>
            <a:pPr algn="ctr"/>
            <a:r>
              <a:rPr lang="en-US" sz="2800" dirty="0">
                <a:solidFill>
                  <a:schemeClr val="tx2">
                    <a:lumMod val="25000"/>
                  </a:schemeClr>
                </a:solidFill>
                <a:latin typeface="Berlin Sans FB Demi" panose="020E0802020502020306" pitchFamily="34" charset="0"/>
              </a:rPr>
              <a:t>PRESENTED BY</a:t>
            </a:r>
          </a:p>
          <a:p>
            <a:pPr algn="ctr"/>
            <a:r>
              <a:rPr lang="en-US" sz="2800" dirty="0">
                <a:solidFill>
                  <a:schemeClr val="tx2">
                    <a:lumMod val="25000"/>
                  </a:schemeClr>
                </a:solidFill>
                <a:latin typeface="Berlin Sans FB Demi" panose="020E0802020502020306" pitchFamily="34" charset="0"/>
              </a:rPr>
              <a:t>IQRA MEHMOOD</a:t>
            </a:r>
          </a:p>
        </p:txBody>
      </p:sp>
      <p:pic>
        <p:nvPicPr>
          <p:cNvPr id="1026" name="Picture 2" descr="RWMC Launches Cleanliness Drive in Gulzar-e-Quaid - ProProperty">
            <a:extLst>
              <a:ext uri="{FF2B5EF4-FFF2-40B4-BE49-F238E27FC236}">
                <a16:creationId xmlns:a16="http://schemas.microsoft.com/office/drawing/2014/main" id="{DCBE654B-0CDF-8FF0-2A8C-0346DA0CB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612" y="-1"/>
            <a:ext cx="708958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79A88-EDC1-A4B3-44E6-4F83779519FC}"/>
              </a:ext>
            </a:extLst>
          </p:cNvPr>
          <p:cNvSpPr>
            <a:spLocks noGrp="1"/>
          </p:cNvSpPr>
          <p:nvPr>
            <p:ph idx="1"/>
          </p:nvPr>
        </p:nvSpPr>
        <p:spPr>
          <a:xfrm>
            <a:off x="1160859" y="250030"/>
            <a:ext cx="9409280" cy="6607969"/>
          </a:xfrm>
        </p:spPr>
        <p:txBody>
          <a:bodyPr>
            <a:normAutofit/>
          </a:bodyPr>
          <a:lstStyle/>
          <a:p>
            <a:pPr marL="0" indent="0">
              <a:buNone/>
            </a:pPr>
            <a:r>
              <a:rPr lang="en-US" sz="2400" b="1" dirty="0">
                <a:solidFill>
                  <a:schemeClr val="accent1">
                    <a:lumMod val="75000"/>
                  </a:schemeClr>
                </a:solidFill>
                <a:latin typeface="Times New Roman" panose="02020603050405020304" pitchFamily="18" charset="0"/>
                <a:cs typeface="Times New Roman" panose="02020603050405020304" pitchFamily="18" charset="0"/>
              </a:rPr>
              <a:t> Recycling Facilities: </a:t>
            </a:r>
            <a:r>
              <a:rPr lang="en-US" sz="2400" dirty="0">
                <a:latin typeface="Times New Roman" panose="02020603050405020304" pitchFamily="18" charset="0"/>
                <a:cs typeface="Times New Roman" panose="02020603050405020304" pitchFamily="18" charset="0"/>
              </a:rPr>
              <a:t>Ensure that there are nearby recycling facilities capable of handling the materials collected. If necessary, explore options for establishing or expanding local recycling facilities to accommodate the increased volume of recyclables.</a:t>
            </a:r>
            <a:r>
              <a:rPr lang="en-US" sz="2400" b="1" dirty="0">
                <a:latin typeface="Times New Roman" panose="02020603050405020304" pitchFamily="18" charset="0"/>
                <a:cs typeface="Times New Roman" panose="02020603050405020304" pitchFamily="18" charset="0"/>
              </a:rPr>
              <a:t>
</a:t>
            </a:r>
            <a:r>
              <a:rPr lang="en-US" sz="2400" b="1" dirty="0">
                <a:solidFill>
                  <a:schemeClr val="accent1">
                    <a:lumMod val="75000"/>
                  </a:schemeClr>
                </a:solidFill>
                <a:latin typeface="Times New Roman" panose="02020603050405020304" pitchFamily="18" charset="0"/>
                <a:cs typeface="Times New Roman" panose="02020603050405020304" pitchFamily="18" charset="0"/>
              </a:rPr>
              <a:t>Monitoring and Evaluation: </a:t>
            </a:r>
            <a:r>
              <a:rPr lang="en-US" sz="2400" dirty="0">
                <a:latin typeface="Times New Roman" panose="02020603050405020304" pitchFamily="18" charset="0"/>
                <a:cs typeface="Times New Roman" panose="02020603050405020304" pitchFamily="18" charset="0"/>
              </a:rPr>
              <a:t>Regularly monitor and evaluate the progress of the recycling program. Track the amount of waste diverted from landfills, the participation rate, and the quality of recyclable materials collected. Use this data to identify areas for improvement and adjust the program as needed.</a:t>
            </a:r>
          </a:p>
          <a:p>
            <a:pPr marL="0" indent="0">
              <a:buNone/>
            </a:pPr>
            <a:r>
              <a:rPr lang="en-US" sz="2400" b="1" dirty="0">
                <a:solidFill>
                  <a:schemeClr val="accent1">
                    <a:lumMod val="75000"/>
                  </a:schemeClr>
                </a:solidFill>
                <a:latin typeface="Times New Roman" panose="02020603050405020304" pitchFamily="18" charset="0"/>
                <a:cs typeface="Times New Roman" panose="02020603050405020304" pitchFamily="18" charset="0"/>
              </a:rPr>
              <a:t>Continuous Improvement: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Continually strive to improve the recycling program by addressing challenges, expanding the types of materials accepted for recycling, and exploring innovative recycling technologies or initiatives</a:t>
            </a:r>
          </a:p>
          <a:p>
            <a:pPr marL="0" indent="0" algn="ctr">
              <a:buNone/>
            </a:pPr>
            <a:r>
              <a:rPr lang="en-US" sz="1900" b="1" i="1" dirty="0">
                <a:solidFill>
                  <a:srgbClr val="002060"/>
                </a:solidFill>
                <a:latin typeface="Times New Roman" panose="02020603050405020304" pitchFamily="18" charset="0"/>
                <a:cs typeface="Times New Roman" panose="02020603050405020304" pitchFamily="18" charset="0"/>
              </a:rPr>
              <a:t>“Remember, a successful recycling project requires collaboration and active participation from the community or employees. Engage stakeholders, provide clear guidelines, and emphasize the positive impact recycling can have on the environment and the local community”.</a:t>
            </a:r>
          </a:p>
          <a:p>
            <a:pPr marL="0" indent="0">
              <a:buNone/>
            </a:pPr>
            <a:endParaRPr lang="en-US" sz="2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6916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624D-AB1B-7634-E1A1-91182E7171F4}"/>
              </a:ext>
            </a:extLst>
          </p:cNvPr>
          <p:cNvSpPr>
            <a:spLocks noGrp="1"/>
          </p:cNvSpPr>
          <p:nvPr>
            <p:ph type="title"/>
          </p:nvPr>
        </p:nvSpPr>
        <p:spPr>
          <a:xfrm>
            <a:off x="838200" y="365125"/>
            <a:ext cx="10515600" cy="695049"/>
          </a:xfrm>
        </p:spPr>
        <p:txBody>
          <a:bodyPr>
            <a:normAutofit/>
          </a:bodyPr>
          <a:lstStyle/>
          <a:p>
            <a:pPr algn="ctr"/>
            <a:r>
              <a:rPr lang="en-US" sz="3600" b="1" dirty="0">
                <a:solidFill>
                  <a:schemeClr val="accent1">
                    <a:lumMod val="75000"/>
                  </a:schemeClr>
                </a:solidFill>
                <a:latin typeface="Times New Roman" panose="02020603050405020304" pitchFamily="18" charset="0"/>
                <a:cs typeface="Times New Roman" panose="02020603050405020304" pitchFamily="18" charset="0"/>
              </a:rPr>
              <a:t>COST/SCHEDULE </a:t>
            </a:r>
          </a:p>
        </p:txBody>
      </p:sp>
      <p:sp>
        <p:nvSpPr>
          <p:cNvPr id="3" name="Subtitle 2">
            <a:extLst>
              <a:ext uri="{FF2B5EF4-FFF2-40B4-BE49-F238E27FC236}">
                <a16:creationId xmlns:a16="http://schemas.microsoft.com/office/drawing/2014/main" id="{CA6104B2-2624-50BC-D49E-833962406B6A}"/>
              </a:ext>
            </a:extLst>
          </p:cNvPr>
          <p:cNvSpPr>
            <a:spLocks noGrp="1"/>
          </p:cNvSpPr>
          <p:nvPr>
            <p:ph idx="1"/>
          </p:nvPr>
        </p:nvSpPr>
        <p:spPr>
          <a:xfrm>
            <a:off x="649357" y="1166192"/>
            <a:ext cx="11304103" cy="5420138"/>
          </a:xfrm>
        </p:spPr>
        <p:txBody>
          <a:bodyPr>
            <a:noAutofit/>
          </a:bodyPr>
          <a:lstStyle/>
          <a:p>
            <a:pPr marL="0" indent="0">
              <a:buNone/>
            </a:pPr>
            <a:r>
              <a:rPr lang="en-US" sz="2200" dirty="0">
                <a:latin typeface="Times New Roman" panose="02020603050405020304" pitchFamily="18" charset="0"/>
                <a:ea typeface="+mj-ea"/>
                <a:cs typeface="Times New Roman" panose="02020603050405020304" pitchFamily="18" charset="0"/>
              </a:rPr>
              <a:t>It is challenging to provide an exact figure for the cost of opening a solid waste management plant.</a:t>
            </a:r>
          </a:p>
          <a:p>
            <a:pPr marL="0" indent="0" algn="just">
              <a:buNone/>
            </a:pPr>
            <a:r>
              <a:rPr lang="en-US" sz="2400" b="1" dirty="0">
                <a:solidFill>
                  <a:srgbClr val="002060"/>
                </a:solidFill>
                <a:latin typeface="Times New Roman" panose="02020603050405020304" pitchFamily="18" charset="0"/>
                <a:ea typeface="+mj-ea"/>
                <a:cs typeface="Times New Roman" panose="02020603050405020304" pitchFamily="18" charset="0"/>
              </a:rPr>
              <a:t>Waste Segregation and Recycling: </a:t>
            </a:r>
            <a:r>
              <a:rPr lang="en-US" sz="2200" dirty="0">
                <a:latin typeface="Times New Roman" panose="02020603050405020304" pitchFamily="18" charset="0"/>
                <a:ea typeface="+mj-ea"/>
                <a:cs typeface="Times New Roman" panose="02020603050405020304" pitchFamily="18" charset="0"/>
              </a:rPr>
              <a:t>We will launch a comprehensive waste segregation and recycling program, empowering residents, businesses, and institutions to actively participate in waste reduction and recycling initiatives. Extensive awareness campaigns, educational workshops, and the provision of convenient recycling facilities will drive community engagement and promote sustainable waste management practices.</a:t>
            </a:r>
          </a:p>
          <a:p>
            <a:pPr marL="0" indent="0">
              <a:buNone/>
            </a:pPr>
            <a:r>
              <a:rPr lang="en-US" sz="20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Waste to Energy Technologies: </a:t>
            </a:r>
            <a:r>
              <a:rPr lang="en-US" sz="2200" dirty="0">
                <a:latin typeface="Times New Roman" panose="02020603050405020304" pitchFamily="18" charset="0"/>
                <a:cs typeface="Times New Roman" panose="02020603050405020304" pitchFamily="18" charset="0"/>
              </a:rPr>
              <a:t>Exploring innovative waste-to-energy technologies will be a key component of our proposal. By harnessing the energy potential of the waste, we can contribute to the development of a self-sustaining system, reducing landfill dependence, and generating renewable energy for our community.</a:t>
            </a:r>
          </a:p>
          <a:p>
            <a:pPr marL="0" indent="0">
              <a:buNone/>
            </a:pPr>
            <a:r>
              <a:rPr lang="en-US" sz="2200" dirty="0">
                <a:latin typeface="Times New Roman" panose="02020603050405020304" pitchFamily="18" charset="0"/>
                <a:cs typeface="Times New Roman" panose="02020603050405020304" pitchFamily="18" charset="0"/>
              </a:rPr>
              <a:t>Consulting with industry experts or contacting local waste management authorities can also provide valuable insights regarding specific cost factors in such area, we seek your support and partnership to turn this vision into reality. Together, we can secure the necessary funding, engage stakeholders, and mobilize resources to bring about lasting change for the betterment of our community.</a:t>
            </a:r>
          </a:p>
          <a:p>
            <a:pPr marL="0" indent="0" algn="just">
              <a:buNone/>
            </a:pPr>
            <a:endParaRPr lang="en-US" sz="24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40750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1258-06CB-A9F2-2F0E-B27A0B49F649}"/>
              </a:ext>
            </a:extLst>
          </p:cNvPr>
          <p:cNvSpPr>
            <a:spLocks noGrp="1"/>
          </p:cNvSpPr>
          <p:nvPr>
            <p:ph type="title"/>
          </p:nvPr>
        </p:nvSpPr>
        <p:spPr>
          <a:xfrm>
            <a:off x="0" y="611603"/>
            <a:ext cx="12032974" cy="448571"/>
          </a:xfrm>
        </p:spPr>
        <p:txBody>
          <a:bodyPr>
            <a:norm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EXECUTIVE SUMMARY </a:t>
            </a:r>
          </a:p>
        </p:txBody>
      </p:sp>
      <p:sp>
        <p:nvSpPr>
          <p:cNvPr id="3" name="Content Placeholder 2">
            <a:extLst>
              <a:ext uri="{FF2B5EF4-FFF2-40B4-BE49-F238E27FC236}">
                <a16:creationId xmlns:a16="http://schemas.microsoft.com/office/drawing/2014/main" id="{49710151-B8B9-E1DB-1CEA-2A05C7209DDC}"/>
              </a:ext>
            </a:extLst>
          </p:cNvPr>
          <p:cNvSpPr>
            <a:spLocks noGrp="1"/>
          </p:cNvSpPr>
          <p:nvPr>
            <p:ph idx="1"/>
          </p:nvPr>
        </p:nvSpPr>
        <p:spPr>
          <a:xfrm>
            <a:off x="622853" y="1245704"/>
            <a:ext cx="11039060" cy="4572000"/>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The primary objective of the Solid Waste Management Plant and Jam </a:t>
            </a:r>
            <a:r>
              <a:rPr lang="en-US" sz="2000" dirty="0" err="1">
                <a:latin typeface="Times New Roman" panose="02020603050405020304" pitchFamily="18" charset="0"/>
                <a:cs typeface="Times New Roman" panose="02020603050405020304" pitchFamily="18" charset="0"/>
              </a:rPr>
              <a:t>Chakro</a:t>
            </a:r>
            <a:r>
              <a:rPr lang="en-US" sz="2000" dirty="0">
                <a:latin typeface="Times New Roman" panose="02020603050405020304" pitchFamily="18" charset="0"/>
                <a:cs typeface="Times New Roman" panose="02020603050405020304" pitchFamily="18" charset="0"/>
              </a:rPr>
              <a:t> Dumping Site is to establish a modern, well-equipped facility to handle the growing amount of solid waste generated by the community. The project aims to achieve efficient waste management, reduce environmental pollution, and promote sustainable waste disposal practices through effective recycling and waste-to-energy conversion</a:t>
            </a:r>
            <a:r>
              <a:rPr lang="en-US" sz="2000" dirty="0">
                <a:latin typeface="Aharoni" panose="02010803020104030203" pitchFamily="2" charset="-79"/>
                <a:cs typeface="Aharoni" panose="02010803020104030203" pitchFamily="2" charset="-79"/>
              </a:rPr>
              <a:t>.</a:t>
            </a:r>
          </a:p>
          <a:p>
            <a:pPr marL="0" indent="0" algn="just">
              <a:buNone/>
            </a:pPr>
            <a:r>
              <a:rPr lang="en-US" sz="1600" b="1" dirty="0">
                <a:solidFill>
                  <a:srgbClr val="002060"/>
                </a:solidFill>
                <a:latin typeface="Times New Roman" panose="02020603050405020304" pitchFamily="18" charset="0"/>
                <a:cs typeface="Times New Roman" panose="02020603050405020304" pitchFamily="18" charset="0"/>
              </a:rPr>
              <a:t>KEY FEATURES OF THE SOLID WASTE MANAGEMENT PLANT INCLUDE:</a:t>
            </a:r>
            <a:r>
              <a:rPr lang="en-US" sz="1600" b="1" dirty="0"/>
              <a:t>
</a:t>
            </a:r>
            <a:r>
              <a:rPr lang="en-US" sz="2400" b="1" dirty="0">
                <a:solidFill>
                  <a:srgbClr val="002060"/>
                </a:solidFill>
                <a:latin typeface="Times New Roman" panose="02020603050405020304" pitchFamily="18" charset="0"/>
                <a:cs typeface="Times New Roman" panose="02020603050405020304" pitchFamily="18" charset="0"/>
              </a:rPr>
              <a:t>Advanced Sorting and Recycling: </a:t>
            </a:r>
            <a:r>
              <a:rPr lang="en-US" sz="2000" dirty="0">
                <a:latin typeface="Times New Roman" panose="02020603050405020304" pitchFamily="18" charset="0"/>
                <a:cs typeface="Times New Roman" panose="02020603050405020304" pitchFamily="18" charset="0"/>
              </a:rPr>
              <a:t>The plant will utilize automated sorting systems to separate different types of recyclable materials such as plastics, paper, glass, and metals. This will enable efficient recycling and minimize the amount of waste sent to the landfill.
</a:t>
            </a:r>
            <a:r>
              <a:rPr lang="en-US" sz="2400" b="1" dirty="0">
                <a:solidFill>
                  <a:srgbClr val="002060"/>
                </a:solidFill>
                <a:latin typeface="Times New Roman" panose="02020603050405020304" pitchFamily="18" charset="0"/>
                <a:cs typeface="Times New Roman" panose="02020603050405020304" pitchFamily="18" charset="0"/>
              </a:rPr>
              <a:t>Organic Waste Composting: </a:t>
            </a:r>
            <a:r>
              <a:rPr lang="en-US" sz="2000" dirty="0">
                <a:latin typeface="Times New Roman" panose="02020603050405020304" pitchFamily="18" charset="0"/>
                <a:cs typeface="Times New Roman" panose="02020603050405020304" pitchFamily="18" charset="0"/>
              </a:rPr>
              <a:t>The facility will have a dedicated section for composting organic waste, such as food scraps and garden waste. Through proper composting techniques, the plant will produce high-quality compost that can be used in agriculture and landscaping</a:t>
            </a:r>
            <a:r>
              <a:rPr lang="en-US" sz="2000" b="1" dirty="0"/>
              <a:t>.</a:t>
            </a:r>
          </a:p>
          <a:p>
            <a:pPr marL="0" indent="0">
              <a:buNone/>
            </a:pP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0825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CC455-CE95-B3AB-4716-04250E873C2A}"/>
              </a:ext>
            </a:extLst>
          </p:cNvPr>
          <p:cNvSpPr>
            <a:spLocks noGrp="1"/>
          </p:cNvSpPr>
          <p:nvPr>
            <p:ph type="title"/>
          </p:nvPr>
        </p:nvSpPr>
        <p:spPr>
          <a:xfrm>
            <a:off x="7331383" y="679729"/>
            <a:ext cx="4860615" cy="5761532"/>
          </a:xfrm>
        </p:spPr>
        <p:txBody>
          <a:bodyPr vert="horz" lIns="91440" tIns="45720" rIns="91440" bIns="45720" rtlCol="0" anchor="b">
            <a:normAutofit fontScale="90000"/>
          </a:bodyPr>
          <a:lstStyle/>
          <a:p>
            <a:r>
              <a:rPr lang="en-US" sz="1800" b="1" kern="1200" dirty="0">
                <a:solidFill>
                  <a:srgbClr val="002060"/>
                </a:solidFill>
                <a:latin typeface="Times New Roman" panose="02020603050405020304" pitchFamily="18" charset="0"/>
                <a:cs typeface="Times New Roman" panose="02020603050405020304" pitchFamily="18" charset="0"/>
              </a:rPr>
              <a:t>Waste to Energy Conversion:</a:t>
            </a:r>
            <a:br>
              <a:rPr lang="en-US" sz="1500" b="1" kern="1200" dirty="0">
                <a:solidFill>
                  <a:schemeClr val="tx1"/>
                </a:solidFill>
                <a:latin typeface="+mj-lt"/>
                <a:ea typeface="+mj-ea"/>
                <a:cs typeface="+mj-cs"/>
              </a:rPr>
            </a:br>
            <a:br>
              <a:rPr lang="en-US" sz="1500" b="1" kern="1200" dirty="0">
                <a:solidFill>
                  <a:schemeClr val="tx1"/>
                </a:solidFill>
                <a:latin typeface="+mj-lt"/>
                <a:ea typeface="+mj-ea"/>
                <a:cs typeface="+mj-cs"/>
              </a:rPr>
            </a:br>
            <a:r>
              <a:rPr lang="en-US" sz="1800" kern="1200" dirty="0">
                <a:solidFill>
                  <a:schemeClr val="tx1"/>
                </a:solidFill>
                <a:latin typeface="Times New Roman" panose="02020603050405020304" pitchFamily="18" charset="0"/>
                <a:cs typeface="Times New Roman" panose="02020603050405020304" pitchFamily="18" charset="0"/>
              </a:rPr>
              <a:t>The plant will employ waste-to-energy technologies, such as incineration or anaerobic digestion, to convert non-recyclable waste into electricity or heat energy. This process will help reduce the reliance on fossil fuels and contribute to renewable energy generation.</a:t>
            </a:r>
            <a:br>
              <a:rPr lang="en-US" sz="1800" kern="1200" dirty="0">
                <a:solidFill>
                  <a:schemeClr val="tx1"/>
                </a:solidFill>
                <a:latin typeface="Times New Roman" panose="02020603050405020304" pitchFamily="18" charset="0"/>
                <a:cs typeface="Times New Roman" panose="02020603050405020304" pitchFamily="18" charset="0"/>
              </a:rPr>
            </a:br>
            <a:br>
              <a:rPr lang="en-US" sz="1500" kern="1200" dirty="0">
                <a:solidFill>
                  <a:schemeClr val="tx1"/>
                </a:solidFill>
                <a:latin typeface="Times New Roman" panose="02020603050405020304" pitchFamily="18" charset="0"/>
                <a:cs typeface="Times New Roman" panose="02020603050405020304" pitchFamily="18" charset="0"/>
              </a:rPr>
            </a:br>
            <a:br>
              <a:rPr lang="en-US" sz="1500" kern="1200" dirty="0">
                <a:solidFill>
                  <a:schemeClr val="tx1"/>
                </a:solidFill>
                <a:latin typeface="Times New Roman" panose="02020603050405020304" pitchFamily="18" charset="0"/>
                <a:cs typeface="Times New Roman" panose="02020603050405020304" pitchFamily="18" charset="0"/>
              </a:rPr>
            </a:br>
            <a:r>
              <a:rPr lang="en-US" sz="1800" kern="1200" dirty="0">
                <a:solidFill>
                  <a:schemeClr val="tx1"/>
                </a:solidFill>
                <a:latin typeface="Times New Roman" panose="02020603050405020304" pitchFamily="18" charset="0"/>
                <a:cs typeface="Times New Roman" panose="02020603050405020304" pitchFamily="18" charset="0"/>
              </a:rPr>
              <a:t>The Solid Waste Management Plant and Jam </a:t>
            </a:r>
            <a:r>
              <a:rPr lang="en-US" sz="1800" kern="1200" dirty="0" err="1">
                <a:solidFill>
                  <a:schemeClr val="tx1"/>
                </a:solidFill>
                <a:latin typeface="Times New Roman" panose="02020603050405020304" pitchFamily="18" charset="0"/>
                <a:cs typeface="Times New Roman" panose="02020603050405020304" pitchFamily="18" charset="0"/>
              </a:rPr>
              <a:t>Chakro</a:t>
            </a:r>
            <a:r>
              <a:rPr lang="en-US" sz="1800" kern="1200" dirty="0">
                <a:solidFill>
                  <a:schemeClr val="tx1"/>
                </a:solidFill>
                <a:latin typeface="Times New Roman" panose="02020603050405020304" pitchFamily="18" charset="0"/>
                <a:cs typeface="Times New Roman" panose="02020603050405020304" pitchFamily="18" charset="0"/>
              </a:rPr>
              <a:t> Dumping Site project represent a significant step towards achieving efficient and sustainable waste management in the region. By implementing advanced waste treatment technologies, promoting recycling, and ensuring proper disposal of non-recyclable waste, the project aims to minimize the environmental impact of solid waste while maximizing resource recovery. It is anticipated that this initiative will lead to cleaner surroundings, reduced pollution, and a more sustainable future for the community.</a:t>
            </a:r>
            <a:br>
              <a:rPr lang="en-US" sz="1800" kern="1200" dirty="0">
                <a:solidFill>
                  <a:schemeClr val="tx1"/>
                </a:solidFill>
                <a:latin typeface="Times New Roman" panose="02020603050405020304" pitchFamily="18" charset="0"/>
                <a:cs typeface="Times New Roman" panose="02020603050405020304" pitchFamily="18" charset="0"/>
              </a:rPr>
            </a:br>
            <a:br>
              <a:rPr lang="en-US" sz="1800" kern="1200" dirty="0">
                <a:solidFill>
                  <a:schemeClr val="tx1"/>
                </a:solidFill>
                <a:latin typeface="Times New Roman" panose="02020603050405020304" pitchFamily="18" charset="0"/>
                <a:cs typeface="Times New Roman" panose="02020603050405020304" pitchFamily="18" charset="0"/>
              </a:rPr>
            </a:br>
            <a:br>
              <a:rPr lang="en-US" sz="1800" kern="1200" dirty="0">
                <a:solidFill>
                  <a:schemeClr val="tx1"/>
                </a:solidFill>
                <a:latin typeface="Times New Roman" panose="02020603050405020304" pitchFamily="18" charset="0"/>
                <a:cs typeface="Times New Roman" panose="02020603050405020304" pitchFamily="18" charset="0"/>
              </a:rPr>
            </a:br>
            <a:br>
              <a:rPr lang="en-US" sz="1500" kern="1200" dirty="0">
                <a:solidFill>
                  <a:schemeClr val="tx1"/>
                </a:solidFill>
                <a:latin typeface="+mj-lt"/>
                <a:ea typeface="+mj-ea"/>
                <a:cs typeface="+mj-cs"/>
              </a:rPr>
            </a:br>
            <a:endParaRPr lang="en-US" sz="1500" kern="1200" dirty="0">
              <a:solidFill>
                <a:schemeClr val="tx1"/>
              </a:solidFill>
              <a:latin typeface="+mj-lt"/>
              <a:ea typeface="+mj-ea"/>
              <a:cs typeface="+mj-cs"/>
            </a:endParaRPr>
          </a:p>
        </p:txBody>
      </p:sp>
      <p:grpSp>
        <p:nvGrpSpPr>
          <p:cNvPr id="7177" name="Group 717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7178" name="Straight Connector 717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179" name="Rectangle 717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81" name="Rectangle 718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aste-to-Energy Pathways | EcoMENA">
            <a:extLst>
              <a:ext uri="{FF2B5EF4-FFF2-40B4-BE49-F238E27FC236}">
                <a16:creationId xmlns:a16="http://schemas.microsoft.com/office/drawing/2014/main" id="{FE821AA1-7B56-75A8-00D8-4625AE9E4E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2597" y="1671209"/>
            <a:ext cx="6007762" cy="4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452" y="2911078"/>
            <a:ext cx="3738407" cy="2018731"/>
          </a:xfrm>
        </p:spPr>
        <p:txBody>
          <a:bodyPr>
            <a:normAutofit/>
          </a:bodyPr>
          <a:lstStyle/>
          <a:p>
            <a:r>
              <a:rPr lang="en-US" sz="7200" b="1" baseline="30000" dirty="0">
                <a:solidFill>
                  <a:schemeClr val="accent1">
                    <a:lumMod val="75000"/>
                  </a:schemeClr>
                </a:solidFill>
                <a:latin typeface="Algerian" pitchFamily="82" charset="0"/>
              </a:rPr>
              <a:t>THANK YOU.</a:t>
            </a:r>
          </a:p>
        </p:txBody>
      </p:sp>
    </p:spTree>
    <p:extLst>
      <p:ext uri="{BB962C8B-B14F-4D97-AF65-F5344CB8AC3E}">
        <p14:creationId xmlns:p14="http://schemas.microsoft.com/office/powerpoint/2010/main" val="301547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F25CF9F0-F8C1-414D-B348-B5FA27CCE6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2" name="Color">
              <a:extLst>
                <a:ext uri="{FF2B5EF4-FFF2-40B4-BE49-F238E27FC236}">
                  <a16:creationId xmlns:a16="http://schemas.microsoft.com/office/drawing/2014/main" id="{C1E318F7-B291-4FDB-985C-DB1629D67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a:extLst>
                <a:ext uri="{FF2B5EF4-FFF2-40B4-BE49-F238E27FC236}">
                  <a16:creationId xmlns:a16="http://schemas.microsoft.com/office/drawing/2014/main" id="{37E06338-E21A-4BCF-BAD5-9E9C1121D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4">
            <a:extLst>
              <a:ext uri="{FF2B5EF4-FFF2-40B4-BE49-F238E27FC236}">
                <a16:creationId xmlns:a16="http://schemas.microsoft.com/office/drawing/2014/main" id="{A993E0AB-E723-EE0B-4DD1-025DA9FD33B3}"/>
              </a:ext>
            </a:extLst>
          </p:cNvPr>
          <p:cNvPicPr>
            <a:picLocks noChangeAspect="1"/>
          </p:cNvPicPr>
          <p:nvPr/>
        </p:nvPicPr>
        <p:blipFill rotWithShape="1">
          <a:blip r:embed="rId2">
            <a:extLst>
              <a:ext uri="{28A0092B-C50C-407E-A947-70E740481C1C}">
                <a14:useLocalDpi xmlns:a14="http://schemas.microsoft.com/office/drawing/2010/main" val="0"/>
              </a:ext>
            </a:extLst>
          </a:blip>
          <a:srcRect l="20118"/>
          <a:stretch/>
        </p:blipFill>
        <p:spPr>
          <a:xfrm rot="10800000" flipV="1">
            <a:off x="859867" y="2197387"/>
            <a:ext cx="5196543" cy="3903162"/>
          </a:xfrm>
          <a:prstGeom prst="rect">
            <a:avLst/>
          </a:prstGeom>
        </p:spPr>
      </p:pic>
      <p:grpSp>
        <p:nvGrpSpPr>
          <p:cNvPr id="15" name="Group 14">
            <a:extLst>
              <a:ext uri="{FF2B5EF4-FFF2-40B4-BE49-F238E27FC236}">
                <a16:creationId xmlns:a16="http://schemas.microsoft.com/office/drawing/2014/main" id="{B21CE605-3A03-402B-BB38-A81222A0BE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6" name="Freeform: Shape 15">
              <a:extLst>
                <a:ext uri="{FF2B5EF4-FFF2-40B4-BE49-F238E27FC236}">
                  <a16:creationId xmlns:a16="http://schemas.microsoft.com/office/drawing/2014/main" id="{EC27C7F5-25D6-4030-88D6-FDD42629F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FFAF58-47B3-4979-854A-961A54F72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790E1CE-5AF7-4666-8A98-695A942CB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7352469-6A4A-46CB-A5D7-3FB2CE659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0526BE3-3011-4473-BF37-E41AC2354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EDF85AF-945D-4F82-95F6-BEDCBE6DA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FE8AFB9-0F63-4CDE-822A-06D83023D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F56966A-1834-FAD4-A25F-C44DBC92529D}"/>
              </a:ext>
            </a:extLst>
          </p:cNvPr>
          <p:cNvSpPr>
            <a:spLocks noGrp="1"/>
          </p:cNvSpPr>
          <p:nvPr>
            <p:ph type="title"/>
          </p:nvPr>
        </p:nvSpPr>
        <p:spPr>
          <a:xfrm>
            <a:off x="786384" y="576072"/>
            <a:ext cx="10377484" cy="1546533"/>
          </a:xfrm>
        </p:spPr>
        <p:txBody>
          <a:bodyPr anchor="t">
            <a:normAutofit/>
          </a:bodyPr>
          <a:lstStyle/>
          <a:p>
            <a:r>
              <a:rPr lang="en-US" sz="4800" b="1">
                <a:solidFill>
                  <a:schemeClr val="bg1"/>
                </a:solidFill>
                <a:latin typeface="Algerian" pitchFamily="82" charset="0"/>
              </a:rPr>
              <a:t>INTRODUCTION</a:t>
            </a:r>
            <a:r>
              <a:rPr lang="en-US" sz="4800" b="1">
                <a:solidFill>
                  <a:schemeClr val="bg1"/>
                </a:solidFill>
              </a:rPr>
              <a:t> </a:t>
            </a:r>
          </a:p>
        </p:txBody>
      </p:sp>
      <p:sp>
        <p:nvSpPr>
          <p:cNvPr id="3" name="Content Placeholder 2">
            <a:extLst>
              <a:ext uri="{FF2B5EF4-FFF2-40B4-BE49-F238E27FC236}">
                <a16:creationId xmlns:a16="http://schemas.microsoft.com/office/drawing/2014/main" id="{A4189263-0B6C-6871-ED60-4A9D1CF5E445}"/>
              </a:ext>
            </a:extLst>
          </p:cNvPr>
          <p:cNvSpPr>
            <a:spLocks noGrp="1"/>
          </p:cNvSpPr>
          <p:nvPr>
            <p:ph idx="1"/>
          </p:nvPr>
        </p:nvSpPr>
        <p:spPr>
          <a:xfrm>
            <a:off x="6464409" y="2197386"/>
            <a:ext cx="4699459" cy="3903163"/>
          </a:xfrm>
        </p:spPr>
        <p:txBody>
          <a:bodyPr anchor="ctr">
            <a:normAutofit/>
          </a:bodyPr>
          <a:lstStyle/>
          <a:p>
            <a:pPr marL="0" indent="0">
              <a:buNone/>
            </a:pPr>
            <a:r>
              <a:rPr lang="en-US" sz="1500">
                <a:solidFill>
                  <a:schemeClr val="bg1"/>
                </a:solidFill>
                <a:latin typeface="Aharoni" panose="02010803020104030203" pitchFamily="2" charset="-79"/>
                <a:cs typeface="Aharoni" panose="02010803020104030203" pitchFamily="2" charset="-79"/>
              </a:rPr>
              <a:t>Pollution in Karachi has become a multifaceted problem, stemming from various sources such as industrial activities, vehicular emissions, waste mismanagement, and the burning of solid waste.</a:t>
            </a:r>
          </a:p>
          <a:p>
            <a:pPr marL="0" indent="0">
              <a:buNone/>
            </a:pPr>
            <a:r>
              <a:rPr lang="en-US" sz="1500">
                <a:solidFill>
                  <a:schemeClr val="bg1"/>
                </a:solidFill>
                <a:latin typeface="Aharoni" panose="02010803020104030203" pitchFamily="2" charset="-79"/>
                <a:cs typeface="Aharoni" panose="02010803020104030203" pitchFamily="2" charset="-79"/>
              </a:rPr>
              <a:t>Karachi, the bustling metropolis and economic hub of Pakistan, is known for its vibrant culture, diverse population, and dynamic urban landscape. However, amid the city’s rapid growth and industrialization, there is a pressing issue that threatens the well-being of its residents: pollution. The air, water, and land pollution in Karachi have reached alarming levels, posing severe health risks to the people living here.</a:t>
            </a:r>
          </a:p>
        </p:txBody>
      </p:sp>
    </p:spTree>
    <p:extLst>
      <p:ext uri="{BB962C8B-B14F-4D97-AF65-F5344CB8AC3E}">
        <p14:creationId xmlns:p14="http://schemas.microsoft.com/office/powerpoint/2010/main" val="117857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sidents move court against garbage dumping in Jam Chakro">
            <a:extLst>
              <a:ext uri="{FF2B5EF4-FFF2-40B4-BE49-F238E27FC236}">
                <a16:creationId xmlns:a16="http://schemas.microsoft.com/office/drawing/2014/main" id="{73B105C4-44A9-75EE-9E9A-A03DA72B94CF}"/>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0714"/>
          <a:stretch/>
        </p:blipFill>
        <p:spPr bwMode="auto">
          <a:xfrm>
            <a:off x="-12296" y="10"/>
            <a:ext cx="12204298"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F0FFC5-9490-FBBE-2782-0069109AC6E6}"/>
              </a:ext>
            </a:extLst>
          </p:cNvPr>
          <p:cNvSpPr>
            <a:spLocks noGrp="1"/>
          </p:cNvSpPr>
          <p:nvPr>
            <p:ph idx="1"/>
          </p:nvPr>
        </p:nvSpPr>
        <p:spPr>
          <a:xfrm>
            <a:off x="838344" y="2013625"/>
            <a:ext cx="4614759" cy="4163337"/>
          </a:xfrm>
        </p:spPr>
        <p:txBody>
          <a:bodyPr>
            <a:normAutofit/>
          </a:bodyPr>
          <a:lstStyle/>
          <a:p>
            <a:r>
              <a:rPr lang="en-US" sz="2000">
                <a:solidFill>
                  <a:srgbClr val="FFFFFF"/>
                </a:solidFill>
                <a:latin typeface="Aharoni" panose="02010803020104030203" pitchFamily="2" charset="-79"/>
                <a:cs typeface="Aharoni" panose="02010803020104030203" pitchFamily="2" charset="-79"/>
              </a:rPr>
              <a:t>Mismanagement of solid waste exacerbates the pollution crisis in Karachi. Improper disposal of garbage, coupled with the uncontrolled burning of waste, releases toxic fumes and chemicals into the air, further contributing to air pollution. This practice not only affects the immediate vicinity but also poses long-term health risks for the city’s inhabitants.</a:t>
            </a:r>
          </a:p>
        </p:txBody>
      </p:sp>
      <p:pic>
        <p:nvPicPr>
          <p:cNvPr id="2050" name="Picture 2" descr="Residents move court against garbage dumping in Jam Chakro">
            <a:extLst>
              <a:ext uri="{FF2B5EF4-FFF2-40B4-BE49-F238E27FC236}">
                <a16:creationId xmlns:a16="http://schemas.microsoft.com/office/drawing/2014/main" id="{284817E8-2E9A-5219-4CA0-225EBCC83F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0" r="16638" b="-1"/>
          <a:stretch/>
        </p:blipFill>
        <p:spPr bwMode="auto">
          <a:xfrm>
            <a:off x="6096000" y="2015168"/>
            <a:ext cx="5289204"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7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Keeping Trash Alive in Karachi">
            <a:extLst>
              <a:ext uri="{FF2B5EF4-FFF2-40B4-BE49-F238E27FC236}">
                <a16:creationId xmlns:a16="http://schemas.microsoft.com/office/drawing/2014/main" id="{FF65B7A4-3080-8E31-9FD4-7AB59ADA24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1" t="9091" r="27622"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8" name="Rectangle 308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8DCA7D8-033F-2C96-E1D6-C0F73C7160BB}"/>
              </a:ext>
            </a:extLst>
          </p:cNvPr>
          <p:cNvSpPr>
            <a:spLocks noGrp="1"/>
          </p:cNvSpPr>
          <p:nvPr>
            <p:ph type="title"/>
          </p:nvPr>
        </p:nvSpPr>
        <p:spPr>
          <a:xfrm>
            <a:off x="477980" y="1122363"/>
            <a:ext cx="6929985" cy="3333117"/>
          </a:xfrm>
        </p:spPr>
        <p:txBody>
          <a:bodyPr vert="horz" lIns="91440" tIns="45720" rIns="91440" bIns="45720" rtlCol="0" anchor="b">
            <a:noAutofit/>
          </a:bodyPr>
          <a:lstStyle/>
          <a:p>
            <a:pPr algn="just"/>
            <a:r>
              <a:rPr lang="en-US" sz="2800" b="1" dirty="0">
                <a:latin typeface="Times New Roman" panose="02020603050405020304" pitchFamily="18" charset="0"/>
                <a:cs typeface="Times New Roman" panose="02020603050405020304" pitchFamily="18" charset="0"/>
              </a:rPr>
              <a:t>PROBLEM ON WHICH I’M WORKING:</a:t>
            </a:r>
            <a:br>
              <a:rPr lang="en-US" sz="1600" b="1" dirty="0"/>
            </a:br>
            <a:br>
              <a:rPr lang="en-US" sz="1600" dirty="0"/>
            </a:br>
            <a:r>
              <a:rPr lang="en-US" sz="1800" dirty="0">
                <a:latin typeface="Times New Roman" panose="02020603050405020304" pitchFamily="18" charset="0"/>
                <a:cs typeface="Times New Roman" panose="02020603050405020304" pitchFamily="18" charset="0"/>
              </a:rPr>
              <a:t>The Jam </a:t>
            </a:r>
            <a:r>
              <a:rPr lang="en-US" sz="1800" dirty="0" err="1">
                <a:latin typeface="Times New Roman" panose="02020603050405020304" pitchFamily="18" charset="0"/>
                <a:cs typeface="Times New Roman" panose="02020603050405020304" pitchFamily="18" charset="0"/>
              </a:rPr>
              <a:t>Chakro</a:t>
            </a:r>
            <a:r>
              <a:rPr lang="en-US" sz="1800" dirty="0">
                <a:latin typeface="Times New Roman" panose="02020603050405020304" pitchFamily="18" charset="0"/>
                <a:cs typeface="Times New Roman" panose="02020603050405020304" pitchFamily="18" charset="0"/>
              </a:rPr>
              <a:t> Dumping Site and similar uncontrolled landfill sites can pose various health hazards to both the environment and nearby communities. Here are some ways in which these dumping sites can be dangerous for health:
1.</a:t>
            </a:r>
            <a:r>
              <a:rPr lang="en-US" sz="1800" b="1" dirty="0">
                <a:latin typeface="Times New Roman" panose="02020603050405020304" pitchFamily="18" charset="0"/>
                <a:cs typeface="Times New Roman" panose="02020603050405020304" pitchFamily="18" charset="0"/>
              </a:rPr>
              <a:t> Air Pollution: </a:t>
            </a:r>
            <a:r>
              <a:rPr lang="en-US" sz="1800" dirty="0">
                <a:latin typeface="Times New Roman" panose="02020603050405020304" pitchFamily="18" charset="0"/>
                <a:cs typeface="Times New Roman" panose="02020603050405020304" pitchFamily="18" charset="0"/>
              </a:rPr>
              <a:t>Dumping sites release various pollutants into the air, including methane gas, volatile organic compounds (VOCs), and particulate matter. These pollutants can contribute to respiratory problems, exacerbate existing respiratory conditions, and increase the risk of lung diseases</a:t>
            </a:r>
            <a:r>
              <a:rPr lang="en-US" sz="1600" dirty="0"/>
              <a:t>.</a:t>
            </a:r>
          </a:p>
        </p:txBody>
      </p:sp>
      <p:sp>
        <p:nvSpPr>
          <p:cNvPr id="3089" name="Rectangle 30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90" name="Rectangle 30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D46B31D-A708-97C0-EEDC-E431493FB4AC}"/>
              </a:ext>
            </a:extLst>
          </p:cNvPr>
          <p:cNvSpPr txBox="1"/>
          <p:nvPr/>
        </p:nvSpPr>
        <p:spPr>
          <a:xfrm>
            <a:off x="5247084" y="2461022"/>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14860887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Pre-drone survey of 38 storm-water drains in city conducted under WB  project, meeting told - Pakistan - DAWN.COM">
            <a:extLst>
              <a:ext uri="{FF2B5EF4-FFF2-40B4-BE49-F238E27FC236}">
                <a16:creationId xmlns:a16="http://schemas.microsoft.com/office/drawing/2014/main" id="{1A21DAA8-D111-EB77-37AC-092E213CD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0" t="9091" r="28853"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0" y="1017237"/>
            <a:ext cx="8162437" cy="3417204"/>
          </a:xfrm>
        </p:spPr>
        <p:txBody>
          <a:bodyPr vert="horz" lIns="91440" tIns="45720" rIns="91440" bIns="45720" rtlCol="0" anchor="b">
            <a:normAutofit/>
          </a:bodyPr>
          <a:lstStyle/>
          <a:p>
            <a:pPr algn="just"/>
            <a:r>
              <a:rPr lang="en-US" sz="2400" b="1" dirty="0"/>
              <a:t>2. </a:t>
            </a:r>
            <a:r>
              <a:rPr lang="en-US" sz="2400" b="1" dirty="0">
                <a:solidFill>
                  <a:srgbClr val="00B0F0"/>
                </a:solidFill>
                <a:latin typeface="Times New Roman" panose="02020603050405020304" pitchFamily="18" charset="0"/>
                <a:cs typeface="Times New Roman" panose="02020603050405020304" pitchFamily="18" charset="0"/>
              </a:rPr>
              <a:t>Water Contamination: </a:t>
            </a:r>
            <a:r>
              <a:rPr lang="en-US" sz="2400" b="1" dirty="0"/>
              <a:t>Improper waste disposal at dumping sites can contaminate groundwater and nearby water bodies. Harmful substances from the waste, such as heavy metals, chemicals, and pathogens, can leach into the water supply, posing a risk to human health when consumed or used for irrigation.</a:t>
            </a:r>
            <a:br>
              <a:rPr lang="en-US" sz="2400" b="1" dirty="0"/>
            </a:br>
            <a:br>
              <a:rPr lang="en-US" sz="2400" b="1" dirty="0"/>
            </a:br>
            <a:r>
              <a:rPr lang="en-US" sz="2400" b="1" dirty="0"/>
              <a:t> 3. </a:t>
            </a:r>
            <a:r>
              <a:rPr lang="en-US" sz="2400" b="1" dirty="0">
                <a:solidFill>
                  <a:srgbClr val="00B0F0"/>
                </a:solidFill>
                <a:latin typeface="Times New Roman" panose="02020603050405020304" pitchFamily="18" charset="0"/>
                <a:cs typeface="Times New Roman" panose="02020603050405020304" pitchFamily="18" charset="0"/>
              </a:rPr>
              <a:t>Soil Contamination: </a:t>
            </a:r>
            <a:r>
              <a:rPr lang="en-US" sz="2400" b="1" dirty="0"/>
              <a:t>Dumping sites can contaminate the soil with hazardous substances present in the waste. This contamination can affect agricultural lands and food crop.</a:t>
            </a:r>
          </a:p>
        </p:txBody>
      </p:sp>
      <p:sp>
        <p:nvSpPr>
          <p:cNvPr id="4107" name="Rectangle 410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9" name="Rectangle 410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053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a:extLst>
              <a:ext uri="{FF2B5EF4-FFF2-40B4-BE49-F238E27FC236}">
                <a16:creationId xmlns:a16="http://schemas.microsoft.com/office/drawing/2014/main" id="{A4CBECB4-1E25-5B1E-4132-CE016A8B370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9733" r="1" b="1"/>
          <a:stretch/>
        </p:blipFill>
        <p:spPr>
          <a:xfrm>
            <a:off x="4547937" y="-5"/>
            <a:ext cx="7644062" cy="3681406"/>
          </a:xfrm>
          <a:prstGeom prst="rect">
            <a:avLst/>
          </a:prstGeom>
        </p:spPr>
      </p:pic>
      <p:pic>
        <p:nvPicPr>
          <p:cNvPr id="4" name="Picture 4">
            <a:extLst>
              <a:ext uri="{FF2B5EF4-FFF2-40B4-BE49-F238E27FC236}">
                <a16:creationId xmlns:a16="http://schemas.microsoft.com/office/drawing/2014/main" id="{8A986453-07C3-948B-0583-F7E02F3ADAFD}"/>
              </a:ext>
            </a:extLst>
          </p:cNvPr>
          <p:cNvPicPr>
            <a:picLocks noChangeAspect="1"/>
          </p:cNvPicPr>
          <p:nvPr/>
        </p:nvPicPr>
        <p:blipFill rotWithShape="1">
          <a:blip r:embed="rId3">
            <a:extLst>
              <a:ext uri="{28A0092B-C50C-407E-A947-70E740481C1C}">
                <a14:useLocalDpi xmlns:a14="http://schemas.microsoft.com/office/drawing/2010/main" val="0"/>
              </a:ext>
            </a:extLst>
          </a:blip>
          <a:srcRect t="14625" r="1" b="16115"/>
          <a:stretch/>
        </p:blipFill>
        <p:spPr>
          <a:xfrm>
            <a:off x="4547938" y="3681409"/>
            <a:ext cx="7644062" cy="3176595"/>
          </a:xfrm>
          <a:prstGeom prst="rect">
            <a:avLst/>
          </a:prstGeom>
        </p:spPr>
      </p:pic>
      <p:sp>
        <p:nvSpPr>
          <p:cNvPr id="11" name="Rectangle 1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11D2AC-18F1-9A97-B11D-0850DFEE9A3B}"/>
              </a:ext>
            </a:extLst>
          </p:cNvPr>
          <p:cNvSpPr>
            <a:spLocks noGrp="1"/>
          </p:cNvSpPr>
          <p:nvPr>
            <p:ph type="title"/>
          </p:nvPr>
        </p:nvSpPr>
        <p:spPr>
          <a:xfrm>
            <a:off x="838199" y="740230"/>
            <a:ext cx="8755743" cy="2762589"/>
          </a:xfrm>
        </p:spPr>
        <p:txBody>
          <a:bodyPr vert="horz" lIns="91440" tIns="45720" rIns="91440" bIns="45720" rtlCol="0" anchor="b">
            <a:normAutofit fontScale="90000"/>
          </a:bodyPr>
          <a:lstStyle/>
          <a:p>
            <a:r>
              <a:rPr lang="en-US" sz="2000" b="1" kern="1200" dirty="0">
                <a:solidFill>
                  <a:schemeClr val="bg1"/>
                </a:solidFill>
                <a:latin typeface="Times New Roman" panose="02020603050405020304" pitchFamily="18" charset="0"/>
                <a:cs typeface="Times New Roman" panose="02020603050405020304" pitchFamily="18" charset="0"/>
              </a:rPr>
              <a:t>4. </a:t>
            </a:r>
            <a:r>
              <a:rPr lang="en-US" sz="2200" b="1" kern="1200" dirty="0">
                <a:solidFill>
                  <a:srgbClr val="00B0F0"/>
                </a:solidFill>
                <a:latin typeface="Times New Roman" panose="02020603050405020304" pitchFamily="18" charset="0"/>
                <a:cs typeface="Times New Roman" panose="02020603050405020304" pitchFamily="18" charset="0"/>
              </a:rPr>
              <a:t>Vector-Borne Diseases: </a:t>
            </a:r>
            <a:r>
              <a:rPr lang="en-US" sz="2000" b="1" kern="1200" dirty="0">
                <a:solidFill>
                  <a:schemeClr val="bg1"/>
                </a:solidFill>
                <a:latin typeface="Times New Roman" panose="02020603050405020304" pitchFamily="18" charset="0"/>
                <a:cs typeface="Times New Roman" panose="02020603050405020304" pitchFamily="18" charset="0"/>
              </a:rPr>
              <a:t>Dumping sites can attract pests such as rats, flies, and mosquitoes, which thrive in the presence of abundant waste. These vectors can transmit diseases like dengue fever, malaria, and other infections, increasing the risk of outbreaks in nearby communities.</a:t>
            </a:r>
            <a:br>
              <a:rPr lang="en-US" sz="2000" b="1" kern="1200" dirty="0">
                <a:solidFill>
                  <a:schemeClr val="bg1"/>
                </a:solidFill>
                <a:latin typeface="Times New Roman" panose="02020603050405020304" pitchFamily="18" charset="0"/>
                <a:cs typeface="Times New Roman" panose="02020603050405020304" pitchFamily="18" charset="0"/>
              </a:rPr>
            </a:br>
            <a:br>
              <a:rPr lang="en-US" sz="2000" b="1" kern="1200" dirty="0">
                <a:solidFill>
                  <a:schemeClr val="bg1"/>
                </a:solidFill>
                <a:latin typeface="Times New Roman" panose="02020603050405020304" pitchFamily="18" charset="0"/>
                <a:cs typeface="Times New Roman" panose="02020603050405020304" pitchFamily="18" charset="0"/>
              </a:rPr>
            </a:br>
            <a:r>
              <a:rPr lang="en-US" sz="2000" b="1" kern="1200" dirty="0">
                <a:solidFill>
                  <a:schemeClr val="bg1"/>
                </a:solidFill>
                <a:latin typeface="Times New Roman" panose="02020603050405020304" pitchFamily="18" charset="0"/>
                <a:cs typeface="Times New Roman" panose="02020603050405020304" pitchFamily="18" charset="0"/>
              </a:rPr>
              <a:t>
5. </a:t>
            </a:r>
            <a:r>
              <a:rPr lang="en-US" sz="2200" b="1" kern="1200" dirty="0">
                <a:solidFill>
                  <a:srgbClr val="00B0F0"/>
                </a:solidFill>
                <a:latin typeface="Times New Roman" panose="02020603050405020304" pitchFamily="18" charset="0"/>
                <a:cs typeface="Times New Roman" panose="02020603050405020304" pitchFamily="18" charset="0"/>
              </a:rPr>
              <a:t>Odor and Aesthetic Impact: </a:t>
            </a:r>
            <a:r>
              <a:rPr lang="en-US" sz="2000" b="1" kern="1200" dirty="0">
                <a:solidFill>
                  <a:schemeClr val="bg1"/>
                </a:solidFill>
                <a:latin typeface="Times New Roman" panose="02020603050405020304" pitchFamily="18" charset="0"/>
                <a:cs typeface="Times New Roman" panose="02020603050405020304" pitchFamily="18" charset="0"/>
              </a:rPr>
              <a:t>Dumping sites often produce strong, unpleasant odors due to the decomposition of organic waste. The odor can cause discomfort and stress for nearby residents, affecting their quality of life and mental well-being.</a:t>
            </a:r>
            <a:br>
              <a:rPr lang="en-US" sz="2000" b="1" kern="1200" dirty="0">
                <a:solidFill>
                  <a:schemeClr val="bg1"/>
                </a:solidFill>
                <a:latin typeface="Times New Roman" panose="02020603050405020304" pitchFamily="18" charset="0"/>
                <a:cs typeface="Times New Roman" panose="02020603050405020304" pitchFamily="18" charset="0"/>
              </a:rPr>
            </a:br>
            <a:r>
              <a:rPr lang="en-US" sz="1300" b="1" kern="1200" dirty="0">
                <a:solidFill>
                  <a:schemeClr val="bg1"/>
                </a:solidFill>
                <a:latin typeface="+mj-lt"/>
                <a:ea typeface="+mj-ea"/>
                <a:cs typeface="+mj-cs"/>
              </a:rPr>
              <a:t>
</a:t>
            </a:r>
          </a:p>
        </p:txBody>
      </p:sp>
      <p:cxnSp>
        <p:nvCxnSpPr>
          <p:cNvPr id="13" name="Straight Connector 1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3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Keeping Trash Alive in Karachi">
            <a:extLst>
              <a:ext uri="{FF2B5EF4-FFF2-40B4-BE49-F238E27FC236}">
                <a16:creationId xmlns:a16="http://schemas.microsoft.com/office/drawing/2014/main" id="{59CF88C3-2468-4C15-B64F-814C41D8E1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42" t="9091" r="2291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173703-9A22-E779-6430-6B1322A4DACB}"/>
              </a:ext>
            </a:extLst>
          </p:cNvPr>
          <p:cNvSpPr>
            <a:spLocks noGrp="1"/>
          </p:cNvSpPr>
          <p:nvPr>
            <p:ph type="title"/>
          </p:nvPr>
        </p:nvSpPr>
        <p:spPr>
          <a:xfrm>
            <a:off x="477980" y="1122363"/>
            <a:ext cx="7976907" cy="3204134"/>
          </a:xfrm>
        </p:spPr>
        <p:txBody>
          <a:bodyPr vert="horz" lIns="91440" tIns="45720" rIns="91440" bIns="45720" rtlCol="0" anchor="b">
            <a:normAutofit/>
          </a:bodyPr>
          <a:lstStyle/>
          <a:p>
            <a:pPr algn="just"/>
            <a:r>
              <a:rPr lang="en-US" sz="1800" b="1" dirty="0">
                <a:latin typeface="Times New Roman" panose="02020603050405020304" pitchFamily="18" charset="0"/>
                <a:cs typeface="Times New Roman" panose="02020603050405020304" pitchFamily="18" charset="0"/>
              </a:rPr>
              <a:t>6. </a:t>
            </a:r>
            <a:r>
              <a:rPr lang="en-US" sz="2200" b="1" dirty="0">
                <a:solidFill>
                  <a:srgbClr val="00B0F0"/>
                </a:solidFill>
                <a:latin typeface="Times New Roman" panose="02020603050405020304" pitchFamily="18" charset="0"/>
                <a:cs typeface="Times New Roman" panose="02020603050405020304" pitchFamily="18" charset="0"/>
              </a:rPr>
              <a:t>Accidents and Fires: </a:t>
            </a:r>
            <a:r>
              <a:rPr lang="en-US" sz="1800" b="1" dirty="0">
                <a:latin typeface="Times New Roman" panose="02020603050405020304" pitchFamily="18" charset="0"/>
                <a:cs typeface="Times New Roman" panose="02020603050405020304" pitchFamily="18" charset="0"/>
              </a:rPr>
              <a:t>Dumping sites are at risk of accidents and fires due to the presence of flammable materials, hazardous waste, and improper waste management practices. These incidents can release toxic fumes into the air and pose immediate dangers to the health and safety of nearby communities.</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It is crucial to address these health hazards by implementing proper waste management practices, including waste segregation, controlled landfilling, recycling, and waste-to-energy technologies. Regular monitoring, enforcement of regulations, and community education are essential to mitigate the health risks associated with dumping sites.</a:t>
            </a:r>
          </a:p>
        </p:txBody>
      </p:sp>
      <p:sp>
        <p:nvSpPr>
          <p:cNvPr id="5131" name="Rectangle 51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33" name="Rectangle 51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3386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32D55F7-C67B-0C16-A39A-CF4DA74B61CB}"/>
              </a:ext>
            </a:extLst>
          </p:cNvPr>
          <p:cNvSpPr>
            <a:spLocks noGrp="1"/>
          </p:cNvSpPr>
          <p:nvPr>
            <p:ph type="title"/>
          </p:nvPr>
        </p:nvSpPr>
        <p:spPr>
          <a:xfrm>
            <a:off x="1660921" y="466236"/>
            <a:ext cx="8105931" cy="712483"/>
          </a:xfrm>
        </p:spPr>
        <p:txBody>
          <a:bodyPr>
            <a:normAutofit/>
          </a:bodyPr>
          <a:lstStyle/>
          <a:p>
            <a:pPr algn="ctr"/>
            <a:r>
              <a:rPr lang="en-US" sz="3200" b="1" dirty="0">
                <a:solidFill>
                  <a:srgbClr val="00B0F0"/>
                </a:solidFill>
                <a:latin typeface="Times New Roman" panose="02020603050405020304" pitchFamily="18" charset="0"/>
                <a:cs typeface="Times New Roman" panose="02020603050405020304" pitchFamily="18" charset="0"/>
              </a:rPr>
              <a:t>SOLUTION OF PROBLEMS:</a:t>
            </a:r>
          </a:p>
        </p:txBody>
      </p:sp>
      <p:sp>
        <p:nvSpPr>
          <p:cNvPr id="7" name="Content Placeholder 6">
            <a:extLst>
              <a:ext uri="{FF2B5EF4-FFF2-40B4-BE49-F238E27FC236}">
                <a16:creationId xmlns:a16="http://schemas.microsoft.com/office/drawing/2014/main" id="{78D708F9-C8F1-0F42-4101-5134223C56A9}"/>
              </a:ext>
            </a:extLst>
          </p:cNvPr>
          <p:cNvSpPr>
            <a:spLocks noGrp="1"/>
          </p:cNvSpPr>
          <p:nvPr>
            <p:ph idx="1"/>
          </p:nvPr>
        </p:nvSpPr>
        <p:spPr>
          <a:xfrm>
            <a:off x="841810" y="1837802"/>
            <a:ext cx="7230628" cy="3841479"/>
          </a:xfrm>
        </p:spPr>
        <p:txBody>
          <a:bodyPr/>
          <a:lstStyle/>
          <a:p>
            <a:pPr marL="0" indent="0">
              <a:buNone/>
            </a:pPr>
            <a:r>
              <a:rPr lang="en-US" dirty="0"/>
              <a:t> </a:t>
            </a:r>
          </a:p>
        </p:txBody>
      </p:sp>
      <p:sp>
        <p:nvSpPr>
          <p:cNvPr id="16" name="Content Placeholder 2">
            <a:extLst>
              <a:ext uri="{FF2B5EF4-FFF2-40B4-BE49-F238E27FC236}">
                <a16:creationId xmlns:a16="http://schemas.microsoft.com/office/drawing/2014/main" id="{FE8B6794-89C6-09CC-05C5-ACE4947E75E5}"/>
              </a:ext>
            </a:extLst>
          </p:cNvPr>
          <p:cNvSpPr txBox="1">
            <a:spLocks/>
          </p:cNvSpPr>
          <p:nvPr/>
        </p:nvSpPr>
        <p:spPr>
          <a:xfrm>
            <a:off x="2773599" y="2052116"/>
            <a:ext cx="7796540" cy="3997828"/>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None/>
            </a:pPr>
            <a:endParaRPr lang="en-US" dirty="0"/>
          </a:p>
        </p:txBody>
      </p:sp>
      <p:sp>
        <p:nvSpPr>
          <p:cNvPr id="18" name="TextBox 17">
            <a:extLst>
              <a:ext uri="{FF2B5EF4-FFF2-40B4-BE49-F238E27FC236}">
                <a16:creationId xmlns:a16="http://schemas.microsoft.com/office/drawing/2014/main" id="{421BE986-6930-B71A-9DB2-AA405B00ED4E}"/>
              </a:ext>
            </a:extLst>
          </p:cNvPr>
          <p:cNvSpPr txBox="1"/>
          <p:nvPr/>
        </p:nvSpPr>
        <p:spPr>
          <a:xfrm>
            <a:off x="980661" y="1573428"/>
            <a:ext cx="10230678" cy="5324535"/>
          </a:xfrm>
          <a:prstGeom prst="rect">
            <a:avLst/>
          </a:prstGeom>
          <a:noFill/>
        </p:spPr>
        <p:txBody>
          <a:bodyPr wrap="square">
            <a:spAutoFit/>
          </a:bodyPr>
          <a:lstStyle/>
          <a:p>
            <a:pPr algn="just"/>
            <a:r>
              <a:rPr lang="en-US" sz="2200" b="1" dirty="0">
                <a:solidFill>
                  <a:schemeClr val="accent1">
                    <a:lumMod val="75000"/>
                  </a:schemeClr>
                </a:solidFill>
                <a:latin typeface="Times New Roman" panose="02020603050405020304" pitchFamily="18" charset="0"/>
                <a:cs typeface="Times New Roman" panose="02020603050405020304" pitchFamily="18" charset="0"/>
              </a:rPr>
              <a:t>Research and Analysis: </a:t>
            </a:r>
            <a:r>
              <a:rPr lang="en-US" sz="2400" dirty="0">
                <a:latin typeface="Times New Roman" panose="02020603050405020304" pitchFamily="18" charset="0"/>
                <a:cs typeface="Times New Roman" panose="02020603050405020304" pitchFamily="18" charset="0"/>
              </a:rPr>
              <a:t>Conduct a waste audit to determine the types and quantities of waste generated in our community or organization. Identify the most common materials that can be recycled, such as paper, plastics, glass, and metals.</a:t>
            </a:r>
          </a:p>
          <a:p>
            <a:pPr algn="just"/>
            <a:endParaRPr lang="en-US" sz="2400" dirty="0">
              <a:latin typeface="Times New Roman" panose="02020603050405020304" pitchFamily="18" charset="0"/>
              <a:cs typeface="Times New Roman" panose="02020603050405020304" pitchFamily="18" charset="0"/>
            </a:endParaRPr>
          </a:p>
          <a:p>
            <a:pPr algn="just"/>
            <a:r>
              <a:rPr lang="en-US" sz="2200" b="1" dirty="0">
                <a:solidFill>
                  <a:schemeClr val="accent1">
                    <a:lumMod val="75000"/>
                  </a:schemeClr>
                </a:solidFill>
                <a:latin typeface="Times New Roman" panose="02020603050405020304" pitchFamily="18" charset="0"/>
                <a:cs typeface="Times New Roman" panose="02020603050405020304" pitchFamily="18" charset="0"/>
              </a:rPr>
              <a:t>Education and Awareness: </a:t>
            </a:r>
            <a:r>
              <a:rPr lang="en-US" sz="2400" dirty="0">
                <a:latin typeface="Times New Roman" panose="02020603050405020304" pitchFamily="18" charset="0"/>
                <a:cs typeface="Times New Roman" panose="02020603050405020304" pitchFamily="18" charset="0"/>
              </a:rPr>
              <a:t>Develop an educational campaign to inform the community or employees about the importance of recycling. Raise awareness about the benefits and proper methods of recycling through workshops, presentations, and informational materials</a:t>
            </a:r>
            <a:r>
              <a:rPr lang="en-US" sz="2400" b="1" dirty="0">
                <a:latin typeface="Times New Roman" panose="02020603050405020304" pitchFamily="18" charset="0"/>
                <a:cs typeface="Times New Roman" panose="02020603050405020304" pitchFamily="18" charset="0"/>
              </a:rPr>
              <a:t>.</a:t>
            </a:r>
          </a:p>
          <a:p>
            <a:pPr algn="just"/>
            <a:endParaRPr lang="en-US" sz="2400" b="1" dirty="0">
              <a:latin typeface="Times New Roman" panose="02020603050405020304" pitchFamily="18" charset="0"/>
              <a:cs typeface="Times New Roman" panose="02020603050405020304" pitchFamily="18" charset="0"/>
            </a:endParaRPr>
          </a:p>
          <a:p>
            <a:pPr algn="just"/>
            <a:r>
              <a:rPr lang="en-US" sz="2200" b="1" dirty="0">
                <a:solidFill>
                  <a:schemeClr val="accent1">
                    <a:lumMod val="75000"/>
                  </a:schemeClr>
                </a:solidFill>
                <a:latin typeface="Times New Roman" panose="02020603050405020304" pitchFamily="18" charset="0"/>
                <a:cs typeface="Times New Roman" panose="02020603050405020304" pitchFamily="18" charset="0"/>
              </a:rPr>
              <a:t>Collection Infrastructure: </a:t>
            </a:r>
            <a:r>
              <a:rPr lang="en-US" sz="2400" dirty="0">
                <a:latin typeface="Times New Roman" panose="02020603050405020304" pitchFamily="18" charset="0"/>
                <a:cs typeface="Times New Roman" panose="02020603050405020304" pitchFamily="18" charset="0"/>
              </a:rPr>
              <a:t>Set up a convenient and accessible system for collecting recyclable materials. Provide designated recycling bins in public areas, workplaces, and residential areas. Ensure clear signage and instructions on what can be recycled.</a:t>
            </a:r>
          </a:p>
          <a:p>
            <a:pPr marL="514350" indent="-514350" algn="just">
              <a:buAutoNum type="arabicPeriod"/>
            </a:pP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4387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Pakistan's waste problem is a recycling industry waiting to be found -  Pakistan - DAWN.COM">
            <a:extLst>
              <a:ext uri="{FF2B5EF4-FFF2-40B4-BE49-F238E27FC236}">
                <a16:creationId xmlns:a16="http://schemas.microsoft.com/office/drawing/2014/main" id="{0C8FBFA8-F7BA-D376-7CFB-D844511627D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091" b="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6" name="Rectangle 615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E262200-7B92-8E8B-1D9C-887CCBF23974}"/>
              </a:ext>
            </a:extLst>
          </p:cNvPr>
          <p:cNvSpPr>
            <a:spLocks noGrp="1"/>
          </p:cNvSpPr>
          <p:nvPr>
            <p:ph idx="1"/>
          </p:nvPr>
        </p:nvSpPr>
        <p:spPr>
          <a:xfrm>
            <a:off x="838200" y="1219200"/>
            <a:ext cx="10515600" cy="4957763"/>
          </a:xfrm>
        </p:spPr>
        <p:txBody>
          <a:bodyPr>
            <a:normAutofit lnSpcReduction="10000"/>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Partnerships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Collaborate with local recycling centers, waste management companies, or nonprofit organizations to establish a partnership. They can provide support, resources, and expertise in recycling operations, such as collection, sorting, and processing.</a:t>
            </a:r>
          </a:p>
          <a:p>
            <a:pPr marL="0" indent="0">
              <a:buNone/>
            </a:pPr>
            <a:r>
              <a:rPr lang="en-US" sz="2400" b="1" dirty="0">
                <a:solidFill>
                  <a:srgbClr val="002060"/>
                </a:solidFill>
                <a:latin typeface="Times New Roman" panose="02020603050405020304" pitchFamily="18" charset="0"/>
                <a:cs typeface="Times New Roman" panose="02020603050405020304" pitchFamily="18" charset="0"/>
              </a:rPr>
              <a:t>Sorting and Processing: </a:t>
            </a:r>
            <a:r>
              <a:rPr lang="en-US" sz="2400" dirty="0">
                <a:latin typeface="Times New Roman" panose="02020603050405020304" pitchFamily="18" charset="0"/>
                <a:cs typeface="Times New Roman" panose="02020603050405020304" pitchFamily="18" charset="0"/>
              </a:rPr>
              <a:t>Establish a system for sorting and processing collected recyclables. This may involve manual or automated sorting methods to separate different types of materials effectively.</a:t>
            </a:r>
          </a:p>
          <a:p>
            <a:pPr marL="0" indent="0">
              <a:buNone/>
            </a:pPr>
            <a:r>
              <a:rPr lang="en-US" sz="2400" b="1" dirty="0">
                <a:solidFill>
                  <a:srgbClr val="002060"/>
                </a:solidFill>
                <a:latin typeface="Times New Roman" panose="02020603050405020304" pitchFamily="18" charset="0"/>
                <a:cs typeface="Times New Roman" panose="02020603050405020304" pitchFamily="18" charset="0"/>
              </a:rPr>
              <a:t>Recycling Facilities: </a:t>
            </a:r>
            <a:r>
              <a:rPr lang="en-US" sz="2400" dirty="0">
                <a:latin typeface="Times New Roman" panose="02020603050405020304" pitchFamily="18" charset="0"/>
                <a:cs typeface="Times New Roman" panose="02020603050405020304" pitchFamily="18" charset="0"/>
              </a:rPr>
              <a:t>Ensure that there are nearby recycling facilities capable of handling the materials collected. If necessary, explore options for establishing or expanding local recycling facilities to accommodate the increased volume of recyclables.</a:t>
            </a:r>
            <a:r>
              <a:rPr lang="en-US" sz="2400" b="1" dirty="0">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Monitoring and Evaluation: </a:t>
            </a:r>
            <a:r>
              <a:rPr lang="en-US" sz="2400" dirty="0">
                <a:latin typeface="Times New Roman" panose="02020603050405020304" pitchFamily="18" charset="0"/>
                <a:cs typeface="Times New Roman" panose="02020603050405020304" pitchFamily="18" charset="0"/>
              </a:rPr>
              <a:t>Regularly monitor and evaluate the progress of the recycling program. Track the amount of waste diverted from landfills, the participation rate, and the quality of recyclable materials collected. Use this data to identify areas for improvement and adjust the program as needed</a:t>
            </a:r>
            <a:r>
              <a:rPr lang="en-US" sz="2000" dirty="0">
                <a:latin typeface="Times New Roman" panose="02020603050405020304" pitchFamily="18" charset="0"/>
                <a:cs typeface="Times New Roman" panose="02020603050405020304" pitchFamily="18" charset="0"/>
              </a:rPr>
              <a:t>.</a:t>
            </a: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036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TotalTime>
  <Words>1514</Words>
  <Application>Microsoft Office PowerPoint</Application>
  <PresentationFormat>Widescreen</PresentationFormat>
  <Paragraphs>34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INTRODUCTION </vt:lpstr>
      <vt:lpstr>PowerPoint Presentation</vt:lpstr>
      <vt:lpstr>PROBLEM ON WHICH I’M WORKING:  The Jam Chakro Dumping Site and similar uncontrolled landfill sites can pose various health hazards to both the environment and nearby communities. Here are some ways in which these dumping sites can be dangerous for health:
1. Air Pollution: Dumping sites release various pollutants into the air, including methane gas, volatile organic compounds (VOCs), and particulate matter. These pollutants can contribute to respiratory problems, exacerbate existing respiratory conditions, and increase the risk of lung diseases.</vt:lpstr>
      <vt:lpstr>2. Water Contamination: Improper waste disposal at dumping sites can contaminate groundwater and nearby water bodies. Harmful substances from the waste, such as heavy metals, chemicals, and pathogens, can leach into the water supply, posing a risk to human health when consumed or used for irrigation.   3. Soil Contamination: Dumping sites can contaminate the soil with hazardous substances present in the waste. This contamination can affect agricultural lands and food crop.</vt:lpstr>
      <vt:lpstr>4. Vector-Borne Diseases: Dumping sites can attract pests such as rats, flies, and mosquitoes, which thrive in the presence of abundant waste. These vectors can transmit diseases like dengue fever, malaria, and other infections, increasing the risk of outbreaks in nearby communities.  
5. Odor and Aesthetic Impact: Dumping sites often produce strong, unpleasant odors due to the decomposition of organic waste. The odor can cause discomfort and stress for nearby residents, affecting their quality of life and mental well-being. 
</vt:lpstr>
      <vt:lpstr>6. Accidents and Fires: Dumping sites are at risk of accidents and fires due to the presence of flammable materials, hazardous waste, and improper waste management practices. These incidents can release toxic fumes into the air and pose immediate dangers to the health and safety of nearby communities. It is crucial to address these health hazards by implementing proper waste management practices, including waste segregation, controlled landfilling, recycling, and waste-to-energy technologies. Regular monitoring, enforcement of regulations, and community education are essential to mitigate the health risks associated with dumping sites.</vt:lpstr>
      <vt:lpstr>SOLUTION OF PROBLEMS:</vt:lpstr>
      <vt:lpstr>PowerPoint Presentation</vt:lpstr>
      <vt:lpstr>PowerPoint Presentation</vt:lpstr>
      <vt:lpstr>COST/SCHEDULE </vt:lpstr>
      <vt:lpstr>EXECUTIVE SUMMARY </vt:lpstr>
      <vt:lpstr>Waste to Energy Conversion:  The plant will employ waste-to-energy technologies, such as incineration or anaerobic digestion, to convert non-recyclable waste into electricity or heat energy. This process will help reduce the reliance on fossil fuels and contribute to renewable energy generation.   The Solid Waste Management Plant and Jam Chakro Dumping Site project represent a significant step towards achieving efficient and sustainable waste management in the region. By implementing advanced waste treatment technologies, promoting recycling, and ensuring proper disposal of non-recyclable waste, the project aims to minimize the environmental impact of solid waste while maximizing resource recovery. It is anticipated that this initiative will lead to cleaner surroundings, reduced pollution, and a more sustainable future for the community.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Digital Lab Student Account</dc:creator>
  <cp:lastModifiedBy>Salman Ali</cp:lastModifiedBy>
  <cp:revision>6</cp:revision>
  <dcterms:created xsi:type="dcterms:W3CDTF">2023-05-27T09:46:40Z</dcterms:created>
  <dcterms:modified xsi:type="dcterms:W3CDTF">2023-05-27T16:42:41Z</dcterms:modified>
</cp:coreProperties>
</file>